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3528" autoAdjust="0"/>
  </p:normalViewPr>
  <p:slideViewPr>
    <p:cSldViewPr snapToGrid="0">
      <p:cViewPr varScale="1">
        <p:scale>
          <a:sx n="134" d="100"/>
          <a:sy n="134" d="100"/>
        </p:scale>
        <p:origin x="12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2AE7E-2AD6-4D5B-B2C4-B01557C2E531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6FA4F-EBAD-4507-A8DF-B56AF3342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126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Image Licence CC BY 2,0</a:t>
            </a:r>
          </a:p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https://commons.wikimedia.org/wiki/File:Ch%C3%A2teau_de_Loches_(8859399906).jpg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6FA4F-EBAD-4507-A8DF-B56AF33428AF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33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7CCAD05-A235-412B-A2E5-7C40995736C3}"/>
              </a:ext>
            </a:extLst>
          </p:cNvPr>
          <p:cNvSpPr/>
          <p:nvPr/>
        </p:nvSpPr>
        <p:spPr>
          <a:xfrm>
            <a:off x="940903" y="576424"/>
            <a:ext cx="10270435" cy="5569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 donjon à motte au château en pierre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donjon sert à la fois de bâtiment défensif et de demeure.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À l’intérieur, on trouve la chambre seigneuriale, mais la pièce principale est la salle de gardes, où se rassemblent les soldats.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conditions de vie sont très rudes car il fait froid et humide. Il y a aussi un cellier, où l’on stocke de la nourriture pour pouvoir survivre en cas de siège.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Vers le IVème siècle, on remplace peu à peu le bois par la pierre, sais-tu pourquoi ? Le bois est trop facile à incendier ! </a:t>
            </a:r>
          </a:p>
          <a:p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premiers châteaux en pierre ressemblent aux donjons à motte, mais leur silhouette va évoluer et comporter plus de tours.</a:t>
            </a: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D9F8C23-6887-4FC0-BC70-E1A250A331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r="10776"/>
          <a:stretch/>
        </p:blipFill>
        <p:spPr>
          <a:xfrm>
            <a:off x="1487213" y="685800"/>
            <a:ext cx="9217573" cy="5486400"/>
          </a:xfrm>
          <a:prstGeom prst="rect">
            <a:avLst/>
          </a:prstGeom>
        </p:spPr>
      </p:pic>
      <p:sp>
        <p:nvSpPr>
          <p:cNvPr id="2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367829" y="6314838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110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8C05921-9602-4B21-9EFD-D04D819E2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54" y="1213756"/>
            <a:ext cx="6612576" cy="3636917"/>
          </a:xfrm>
          <a:prstGeom prst="rect">
            <a:avLst/>
          </a:prstGeom>
        </p:spPr>
      </p:pic>
      <p:sp>
        <p:nvSpPr>
          <p:cNvPr id="4" name="Zone de texte 3">
            <a:extLst>
              <a:ext uri="{FF2B5EF4-FFF2-40B4-BE49-F238E27FC236}">
                <a16:creationId xmlns:a16="http://schemas.microsoft.com/office/drawing/2014/main" id="{1BA86F17-11AF-4E34-8F04-5C0149F33AB9}"/>
              </a:ext>
            </a:extLst>
          </p:cNvPr>
          <p:cNvSpPr txBox="1"/>
          <p:nvPr/>
        </p:nvSpPr>
        <p:spPr>
          <a:xfrm>
            <a:off x="7097864" y="1803913"/>
            <a:ext cx="4386470" cy="2439434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Chateau de Loches. </a:t>
            </a:r>
            <a:endParaRPr kumimoji="0" lang="fr-FR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donjon du château, construit par Foulques </a:t>
            </a:r>
            <a:r>
              <a:rPr kumimoji="0" lang="fr-FR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Nerra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entre 1013 et 1035, fait partie d'un réseau de fortifications</a:t>
            </a:r>
            <a:r>
              <a:rPr lang="fr-FR" kern="0" dirty="0">
                <a:solidFill>
                  <a:sysClr val="windowText" lastClr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ville de Tours. </a:t>
            </a:r>
          </a:p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D'une hauteur de 36 mètres, il est l'un des plus imposants de son époque en Europe.</a:t>
            </a:r>
            <a:br>
              <a:rPr kumimoji="0" lang="fr-FR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fr-FR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6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444028" y="5685457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4000" b="1" dirty="0">
                <a:latin typeface="Calibri" panose="020F0502020204030204" pitchFamily="34" charset="0"/>
                <a:cs typeface="Calibri" panose="020F0502020204030204" pitchFamily="34" charset="0"/>
              </a:rPr>
              <a:t>Défi 2</a:t>
            </a:r>
            <a:r>
              <a:rPr lang="fr-FR" sz="3400" dirty="0">
                <a:latin typeface="Calibri" panose="020F0502020204030204" pitchFamily="34" charset="0"/>
                <a:cs typeface="Calibri" panose="020F0502020204030204" pitchFamily="34" charset="0"/>
              </a:rPr>
              <a:t> : Range les mots dans l’ordre alphabétique puis complète le texte avec les mots de la liste.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285999"/>
            <a:ext cx="9601196" cy="375699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300" dirty="0">
                <a:latin typeface="Calibri" panose="020F0502020204030204" pitchFamily="34" charset="0"/>
                <a:cs typeface="Times New Roman" panose="02020603050405020304" pitchFamily="18" charset="0"/>
              </a:rPr>
              <a:t>seigneuriale – chambre – donjon – pièce – défensif </a:t>
            </a:r>
            <a:r>
              <a:rPr lang="fr-FR" sz="33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3300" dirty="0">
                <a:latin typeface="Calibri" panose="020F0502020204030204" pitchFamily="34" charset="0"/>
                <a:cs typeface="Times New Roman" panose="02020603050405020304" pitchFamily="18" charset="0"/>
              </a:rPr>
              <a:t> soldats</a:t>
            </a:r>
            <a:r>
              <a:rPr lang="fr-FR" sz="3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FR" sz="3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donjon sert à la fois de bâtiment défensif et de demeure. À l’intérieur, on trouve la chambre seigneuriale, mais la pièce principale est la salle de gardes, où se rassemblent les soldats. </a:t>
            </a:r>
          </a:p>
          <a:p>
            <a:pPr marL="0" indent="0">
              <a:spcAft>
                <a:spcPts val="800"/>
              </a:spcAft>
              <a:buNone/>
            </a:pPr>
            <a:endParaRPr lang="fr-FR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38DF1B0-F675-4BB1-B8AB-00C6BEF1117F}"/>
              </a:ext>
            </a:extLst>
          </p:cNvPr>
          <p:cNvSpPr txBox="1"/>
          <p:nvPr/>
        </p:nvSpPr>
        <p:spPr>
          <a:xfrm>
            <a:off x="7518289" y="3954043"/>
            <a:ext cx="148424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E2FCDC1-6EFC-4BBE-8F14-D946E3D9E45D}"/>
              </a:ext>
            </a:extLst>
          </p:cNvPr>
          <p:cNvSpPr txBox="1"/>
          <p:nvPr/>
        </p:nvSpPr>
        <p:spPr>
          <a:xfrm>
            <a:off x="7518289" y="4443198"/>
            <a:ext cx="1665468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B269380-ADF2-42DB-B114-EDFE6A4304EC}"/>
              </a:ext>
            </a:extLst>
          </p:cNvPr>
          <p:cNvSpPr txBox="1"/>
          <p:nvPr/>
        </p:nvSpPr>
        <p:spPr>
          <a:xfrm>
            <a:off x="2125318" y="3954043"/>
            <a:ext cx="121257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68E2885-FC98-428B-B4D0-CEC3183EF4B6}"/>
              </a:ext>
            </a:extLst>
          </p:cNvPr>
          <p:cNvSpPr txBox="1"/>
          <p:nvPr/>
        </p:nvSpPr>
        <p:spPr>
          <a:xfrm>
            <a:off x="5101257" y="4829589"/>
            <a:ext cx="881270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9C36BB3-F75B-42D1-8094-88BCDCD2A303}"/>
              </a:ext>
            </a:extLst>
          </p:cNvPr>
          <p:cNvSpPr txBox="1"/>
          <p:nvPr/>
        </p:nvSpPr>
        <p:spPr>
          <a:xfrm>
            <a:off x="1541228" y="4829589"/>
            <a:ext cx="2113722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AF5FF49-71B0-4352-B6CF-811C1070E925}"/>
              </a:ext>
            </a:extLst>
          </p:cNvPr>
          <p:cNvSpPr txBox="1"/>
          <p:nvPr/>
        </p:nvSpPr>
        <p:spPr>
          <a:xfrm>
            <a:off x="6600907" y="5291254"/>
            <a:ext cx="1159566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6F49C5-FFE9-4C0C-915B-B40126C32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Recopie les mots dans l’ordre alphabétique sur ta feuille, puis recopie les dans le texte.</a:t>
            </a:r>
            <a:endParaRPr lang="fr-FR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12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donjon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sert à la fois de bâtiment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défensif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de demeure. À l’intérieur, on trouve la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chambre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seigneuriale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mais la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pièce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principale est la salle de gardes, où se rassemblent les </a:t>
            </a:r>
            <a:r>
              <a:rPr lang="fr-FR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soldats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1307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correctement rangé les mots dans l’ordre alphabétique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2 qui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n’as pas réussi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2 : deuxième chance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3416" cy="3318936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Range les mots suivants dans l’ordre alphabétique :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seigneur – pièce 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demeure – chambre – principale </a:t>
            </a:r>
          </a:p>
        </p:txBody>
      </p:sp>
    </p:spTree>
    <p:extLst>
      <p:ext uri="{BB962C8B-B14F-4D97-AF65-F5344CB8AC3E}">
        <p14:creationId xmlns:p14="http://schemas.microsoft.com/office/powerpoint/2010/main" val="406608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83992A"/>
              </a:buClr>
            </a:pPr>
            <a:endParaRPr lang="fr-FR" sz="32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chambre – demeure – pièce – principale – seigneur</a:t>
            </a:r>
          </a:p>
          <a:p>
            <a:pPr lvl="0">
              <a:buClr>
                <a:srgbClr val="83992A"/>
              </a:buClr>
            </a:pPr>
            <a:endParaRPr lang="fr-FR" sz="32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36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2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318</TotalTime>
  <Words>520</Words>
  <Application>Microsoft Office PowerPoint</Application>
  <PresentationFormat>Grand écran</PresentationFormat>
  <Paragraphs>40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Garamond</vt:lpstr>
      <vt:lpstr>Organique</vt:lpstr>
      <vt:lpstr>Gagne ton chapitre !</vt:lpstr>
      <vt:lpstr>Gagne tes prochains textes de lecture  en validant les défis !</vt:lpstr>
      <vt:lpstr>Défi 2 : Range les mots dans l’ordre alphabétique puis complète le texte avec les mots de la liste. </vt:lpstr>
      <vt:lpstr>Présentation PowerPoint</vt:lpstr>
      <vt:lpstr>CORRECTION</vt:lpstr>
      <vt:lpstr>Résultats  </vt:lpstr>
      <vt:lpstr>Défi 2 : deuxième chance !</vt:lpstr>
      <vt:lpstr>CORRECTION</vt:lpstr>
      <vt:lpstr>Bilan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26</cp:revision>
  <dcterms:created xsi:type="dcterms:W3CDTF">2020-04-05T10:23:13Z</dcterms:created>
  <dcterms:modified xsi:type="dcterms:W3CDTF">2022-08-14T06:59:17Z</dcterms:modified>
</cp:coreProperties>
</file>